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3" r:id="rId2"/>
    <p:sldId id="269" r:id="rId3"/>
    <p:sldId id="261" r:id="rId4"/>
    <p:sldId id="262" r:id="rId5"/>
    <p:sldId id="263" r:id="rId6"/>
    <p:sldId id="265" r:id="rId7"/>
    <p:sldId id="266" r:id="rId8"/>
    <p:sldId id="267" r:id="rId9"/>
    <p:sldId id="274" r:id="rId10"/>
    <p:sldId id="268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97350-717F-462A-A212-B1F66A44BBAE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35307-3E1E-4910-BD7C-91E644779B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6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c871e20f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c871e20f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29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c871e20f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c871e20f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45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c871e20f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c871e20f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05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7260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471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9993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831849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4495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6172200" y="1825624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6580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39787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600" cy="823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8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600" cy="3684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3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8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02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400" cy="1600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5183187" y="987424"/>
            <a:ext cx="6172000" cy="4873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33866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5079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764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400" cy="1600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5183187" y="987424"/>
            <a:ext cx="6172000" cy="4873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45833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5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61111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4842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769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 rot="5400000">
            <a:off x="7133400" y="1956724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5514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80681" y="350300"/>
            <a:ext cx="3483600" cy="8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13">
            <a:alphaModFix/>
          </a:blip>
          <a:srcRect t="76667" r="950" b="4922"/>
          <a:stretch/>
        </p:blipFill>
        <p:spPr>
          <a:xfrm>
            <a:off x="0" y="5595424"/>
            <a:ext cx="12192000" cy="126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372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ransition spd="slow">
    <p:randomBar dir="vert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F77C-12AF-4BC9-845D-EE8A7C7D9F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FF9B1-3952-4D7B-8123-B1DDB0429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89827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742070" y="2579215"/>
            <a:ext cx="6285008" cy="2168054"/>
          </a:xfrm>
          <a:prstGeom prst="wedgeRoundRectCallout">
            <a:avLst>
              <a:gd name="adj1" fmla="val -35833"/>
              <a:gd name="adj2" fmla="val 762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 diverse mix of methods, specific well chosen sampling techniques for each method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549333" y="346541"/>
            <a:ext cx="3993315" cy="1619809"/>
          </a:xfrm>
          <a:prstGeom prst="wedgeRoundRectCallout">
            <a:avLst>
              <a:gd name="adj1" fmla="val 3782"/>
              <a:gd name="adj2" fmla="val 6788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Candidates use a RANGE of appropriate techniques (quantitative &amp; qualitative)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8253461" y="1647156"/>
            <a:ext cx="3338924" cy="3203770"/>
          </a:xfrm>
          <a:prstGeom prst="wedgeRoundRectCallout">
            <a:avLst>
              <a:gd name="adj1" fmla="val 3782"/>
              <a:gd name="adj2" fmla="val 6788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Good practice to link each technique specifically to a sub-hypothesis</a:t>
            </a:r>
          </a:p>
        </p:txBody>
      </p:sp>
    </p:spTree>
    <p:extLst>
      <p:ext uri="{BB962C8B-B14F-4D97-AF65-F5344CB8AC3E}">
        <p14:creationId xmlns:p14="http://schemas.microsoft.com/office/powerpoint/2010/main" val="711136070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415600" y="410487"/>
            <a:ext cx="7618057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/>
              <a:t>Primary data collection techniques that could be used:</a:t>
            </a:r>
            <a:endParaRPr dirty="0"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415600" y="1550961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400" dirty="0"/>
              <a:t>Environmental quality surveys.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n" sz="2400" dirty="0"/>
              <a:t>Local and visitors’ perception questionnaires.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n" sz="2400" dirty="0"/>
              <a:t>In-depth stakeholder interviews surveying of length of tenencies of businesses within a 200 m radius of the FD Arena.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n" sz="2400" dirty="0"/>
              <a:t>Service count and surveys (land use).</a:t>
            </a:r>
            <a:endParaRPr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400" dirty="0"/>
              <a:t>Pedestrian and traffic counts.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40722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Primary data that I will need to collect for Q1</a:t>
            </a:r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415600" y="1876267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400" dirty="0"/>
              <a:t>Questionnaires about local people’s perceptions of the FD Arena. 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n" sz="2400" dirty="0"/>
              <a:t>Stratified: 20 young (under 30), 20 middle-aged (31-60), 20 senior (61+). 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endParaRPr sz="2400" dirty="0"/>
          </a:p>
          <a:p>
            <a:pPr marL="0" indent="0">
              <a:spcBef>
                <a:spcPts val="2133"/>
              </a:spcBef>
              <a:buNone/>
            </a:pPr>
            <a:r>
              <a:rPr lang="en" sz="2400" dirty="0"/>
              <a:t>Questionnaires data about visitors’ perceptions of the FD Arena.</a:t>
            </a:r>
            <a:endParaRPr sz="2400" dirty="0"/>
          </a:p>
          <a:p>
            <a:pPr marL="0" indent="0">
              <a:spcBef>
                <a:spcPts val="2133"/>
              </a:spcBef>
              <a:buSzPts val="1100"/>
              <a:buNone/>
            </a:pPr>
            <a:r>
              <a:rPr lang="en" sz="2400" dirty="0"/>
              <a:t>Stratified: 20 young (under 30), 20 middle-aged (31-60), 20 senior (61+). </a:t>
            </a:r>
            <a:endParaRPr sz="2400" dirty="0"/>
          </a:p>
          <a:p>
            <a:pPr marL="0" indent="0">
              <a:spcBef>
                <a:spcPts val="2133"/>
              </a:spcBef>
              <a:buNone/>
            </a:pPr>
            <a:endParaRPr sz="2400"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872831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24160" y="15077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Secondary data that I will need to collect for Q1</a:t>
            </a:r>
            <a:endParaRPr dirty="0"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415600" y="2503284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Local news articles containing responses to the FD Arena.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Articles from the national press containing responses to the FD Arena.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Articles from global media containing responses to the FD Arena.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388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262" indent="0">
              <a:buNone/>
            </a:pPr>
            <a:r>
              <a:rPr lang="en-GB" sz="4800" dirty="0"/>
              <a:t>Data collection </a:t>
            </a:r>
            <a:r>
              <a:rPr lang="en-GB" sz="4800"/>
              <a:t>(methodologies)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9312637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0BBD93-9DE5-4A8B-B76E-8E4E38C88D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615"/>
          <a:stretch/>
        </p:blipFill>
        <p:spPr>
          <a:xfrm>
            <a:off x="0" y="1376158"/>
            <a:ext cx="12192000" cy="39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7711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BF3285-51D7-4845-8046-EE87D40463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278"/>
          <a:stretch/>
        </p:blipFill>
        <p:spPr>
          <a:xfrm>
            <a:off x="1660328" y="943282"/>
            <a:ext cx="5472187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0743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i="1" dirty="0"/>
              <a:t>sample</a:t>
            </a:r>
            <a:r>
              <a:rPr lang="en-GB" dirty="0"/>
              <a:t> is the limited number of measurements that you make</a:t>
            </a:r>
          </a:p>
          <a:p>
            <a:r>
              <a:rPr lang="en-GB" dirty="0"/>
              <a:t>The </a:t>
            </a:r>
            <a:r>
              <a:rPr lang="en-GB" i="1" dirty="0"/>
              <a:t>population</a:t>
            </a:r>
            <a:r>
              <a:rPr lang="en-GB" dirty="0"/>
              <a:t> is the total number of measurements that you could potentially take</a:t>
            </a:r>
          </a:p>
          <a:p>
            <a:r>
              <a:rPr lang="en-GB" dirty="0"/>
              <a:t>A totally </a:t>
            </a:r>
            <a:r>
              <a:rPr lang="en-GB" i="1" dirty="0"/>
              <a:t>representative</a:t>
            </a:r>
            <a:r>
              <a:rPr lang="en-GB" dirty="0"/>
              <a:t> sample will tell you everything you might need to know about the </a:t>
            </a:r>
            <a:r>
              <a:rPr lang="en-GB" i="1" dirty="0"/>
              <a:t>population</a:t>
            </a:r>
            <a:endParaRPr lang="en-GB" dirty="0"/>
          </a:p>
          <a:p>
            <a:r>
              <a:rPr lang="en-GB" dirty="0"/>
              <a:t>Types of sampling</a:t>
            </a:r>
          </a:p>
          <a:p>
            <a:pPr lvl="1"/>
            <a:r>
              <a:rPr lang="en-GB" dirty="0"/>
              <a:t>Random, systematic, stratified. </a:t>
            </a:r>
          </a:p>
        </p:txBody>
      </p:sp>
    </p:spTree>
    <p:extLst>
      <p:ext uri="{BB962C8B-B14F-4D97-AF65-F5344CB8AC3E}">
        <p14:creationId xmlns:p14="http://schemas.microsoft.com/office/powerpoint/2010/main" val="131611892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58" y="0"/>
            <a:ext cx="10515600" cy="1325600"/>
          </a:xfrm>
        </p:spPr>
        <p:txBody>
          <a:bodyPr/>
          <a:lstStyle/>
          <a:p>
            <a:r>
              <a:rPr lang="en-GB" dirty="0"/>
              <a:t>Random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77" y="2092516"/>
            <a:ext cx="10235381" cy="4525963"/>
          </a:xfrm>
        </p:spPr>
        <p:txBody>
          <a:bodyPr>
            <a:normAutofit/>
          </a:bodyPr>
          <a:lstStyle/>
          <a:p>
            <a:r>
              <a:rPr lang="en-GB" dirty="0"/>
              <a:t>Each sample item must have an equal chance of being selected.</a:t>
            </a:r>
          </a:p>
          <a:p>
            <a:r>
              <a:rPr lang="en-GB" dirty="0"/>
              <a:t>This avoids bias</a:t>
            </a:r>
          </a:p>
          <a:p>
            <a:r>
              <a:rPr lang="en-GB" dirty="0"/>
              <a:t>Allocate a number to each member of the parent population and select from a random number table.</a:t>
            </a:r>
          </a:p>
        </p:txBody>
      </p:sp>
    </p:spTree>
    <p:extLst>
      <p:ext uri="{BB962C8B-B14F-4D97-AF65-F5344CB8AC3E}">
        <p14:creationId xmlns:p14="http://schemas.microsoft.com/office/powerpoint/2010/main" val="304767150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64" y="0"/>
            <a:ext cx="10515600" cy="1325600"/>
          </a:xfrm>
        </p:spPr>
        <p:txBody>
          <a:bodyPr/>
          <a:lstStyle/>
          <a:p>
            <a:r>
              <a:rPr lang="en-GB" dirty="0"/>
              <a:t>Systematic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64" y="2160640"/>
            <a:ext cx="11727426" cy="4421088"/>
          </a:xfrm>
        </p:spPr>
        <p:txBody>
          <a:bodyPr>
            <a:normAutofit/>
          </a:bodyPr>
          <a:lstStyle/>
          <a:p>
            <a:r>
              <a:rPr lang="en-GB" dirty="0"/>
              <a:t>Rather than choosing each individual or point to be sampled a regular pattern is used.</a:t>
            </a:r>
          </a:p>
          <a:p>
            <a:r>
              <a:rPr lang="en-GB" dirty="0"/>
              <a:t>Can be more accurate than a random sample as is spread out over the population.</a:t>
            </a:r>
          </a:p>
          <a:p>
            <a:r>
              <a:rPr lang="en-GB" dirty="0"/>
              <a:t>E.g. Sampling of depth on a river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324292049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767" y="0"/>
            <a:ext cx="10515600" cy="1325600"/>
          </a:xfrm>
        </p:spPr>
        <p:txBody>
          <a:bodyPr/>
          <a:lstStyle/>
          <a:p>
            <a:r>
              <a:rPr lang="en-GB" dirty="0"/>
              <a:t>Stratified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4525963"/>
          </a:xfrm>
        </p:spPr>
        <p:txBody>
          <a:bodyPr/>
          <a:lstStyle/>
          <a:p>
            <a:r>
              <a:rPr lang="en-GB" dirty="0"/>
              <a:t>Can be used when there are significant groups of a known size in a parent population.</a:t>
            </a:r>
          </a:p>
          <a:p>
            <a:r>
              <a:rPr lang="en-GB" dirty="0"/>
              <a:t>E.g. 50% of land in and area is grass, 50% is woodland. A stratified sample ensures than 50% of sample data is from each.</a:t>
            </a:r>
          </a:p>
        </p:txBody>
      </p:sp>
    </p:spTree>
    <p:extLst>
      <p:ext uri="{BB962C8B-B14F-4D97-AF65-F5344CB8AC3E}">
        <p14:creationId xmlns:p14="http://schemas.microsoft.com/office/powerpoint/2010/main" val="253873305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8D624-BD85-4276-B414-BCE35E62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EDB9E-D390-40A3-A737-B3A627E9B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eography - Part 3a video 2">
            <a:hlinkClick r:id="" action="ppaction://media"/>
            <a:extLst>
              <a:ext uri="{FF2B5EF4-FFF2-40B4-BE49-F238E27FC236}">
                <a16:creationId xmlns:a16="http://schemas.microsoft.com/office/drawing/2014/main" id="{175B1767-1CE3-4603-8605-A0145DA2B9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4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Widescreen</PresentationFormat>
  <Paragraphs>38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1_Office Theme</vt:lpstr>
      <vt:lpstr>PowerPoint Presentation</vt:lpstr>
      <vt:lpstr>Part 3</vt:lpstr>
      <vt:lpstr>PowerPoint Presentation</vt:lpstr>
      <vt:lpstr>PowerPoint Presentation</vt:lpstr>
      <vt:lpstr>Sampling techniques</vt:lpstr>
      <vt:lpstr>Random sampling</vt:lpstr>
      <vt:lpstr>Systematic sampling</vt:lpstr>
      <vt:lpstr>Stratified sampling</vt:lpstr>
      <vt:lpstr>PowerPoint Presentation</vt:lpstr>
      <vt:lpstr>PowerPoint Presentation</vt:lpstr>
      <vt:lpstr>Primary data collection techniques that could be used:</vt:lpstr>
      <vt:lpstr>Primary data that I will need to collect for Q1</vt:lpstr>
      <vt:lpstr>Secondary data that I will need to collect for Q1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Trout</dc:creator>
  <cp:lastModifiedBy>Katrina Heath</cp:lastModifiedBy>
  <cp:revision>9</cp:revision>
  <dcterms:created xsi:type="dcterms:W3CDTF">2018-09-10T10:41:33Z</dcterms:created>
  <dcterms:modified xsi:type="dcterms:W3CDTF">2020-06-01T11:32:45Z</dcterms:modified>
</cp:coreProperties>
</file>